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5" r:id="rId3"/>
    <p:sldId id="341" r:id="rId4"/>
    <p:sldId id="344" r:id="rId5"/>
    <p:sldId id="345" r:id="rId6"/>
    <p:sldId id="346" r:id="rId7"/>
    <p:sldId id="347" r:id="rId8"/>
    <p:sldId id="349" r:id="rId9"/>
    <p:sldId id="340" r:id="rId10"/>
    <p:sldId id="343" r:id="rId11"/>
    <p:sldId id="350" r:id="rId12"/>
    <p:sldId id="351" r:id="rId13"/>
    <p:sldId id="260" r:id="rId14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99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073086-6B5A-4B7F-8DA1-439C65C28529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767F51-CCAD-40A9-B0AC-5C181B234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554F-170B-4EA2-ACFF-AFAC402269DC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A151B-87D8-48D9-8DF7-22F4F5250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56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4292-86FE-4A98-B114-DA5DBD2041C0}" type="datetimeFigureOut">
              <a:rPr lang="cs-CZ" smtClean="0"/>
              <a:pPr/>
              <a:t>26.6.2018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rodej@enika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2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rodej@enika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500042"/>
            <a:ext cx="8421688" cy="1470025"/>
          </a:xfrm>
        </p:spPr>
        <p:txBody>
          <a:bodyPr>
            <a:normAutofit/>
          </a:bodyPr>
          <a:lstStyle/>
          <a:p>
            <a:r>
              <a:rPr lang="cs-CZ" sz="4000" dirty="0"/>
              <a:t>Polovodičové spínače </a:t>
            </a:r>
            <a:endParaRPr lang="en-US" sz="4000" dirty="0"/>
          </a:p>
        </p:txBody>
      </p:sp>
      <p:sp>
        <p:nvSpPr>
          <p:cNvPr id="6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7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čára 7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043608" y="2171495"/>
            <a:ext cx="6624736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Novinka – 2-pólové spínače </a:t>
            </a:r>
          </a:p>
          <a:p>
            <a:pPr algn="l"/>
            <a:r>
              <a:rPr lang="cs-CZ" dirty="0">
                <a:solidFill>
                  <a:schemeClr val="tx1"/>
                </a:solidFill>
              </a:rPr>
              <a:t>		RK2, RKD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41" y="2816226"/>
            <a:ext cx="3719513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827584" y="1916832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Certifikace:  CE, UL, CSA, VDE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Bezpečnostní certifikace dle EN60335 ( domácnosti)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Kompletní dodávka obsahující: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návrh chladiče + dodávka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Konektor  4PIN  (2,54mm) s kabelem nebo vyjímatelné konektory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Polovodičová pojistka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Přídavné ochranné pouzdro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Návrh odrušení pro třídu A (EN55011)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04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Použití –tepelné procesy 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-potravinářství, pivovarnictví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829" y="1467713"/>
            <a:ext cx="5357456" cy="278353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7158" y="1916832"/>
            <a:ext cx="18199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Konvektomaty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Pekařské pece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Grily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Kávovary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6" y="3394160"/>
            <a:ext cx="3269464" cy="27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Použití – tepelné procesy 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plastikářství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gumárenství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57158" y="1916832"/>
            <a:ext cx="29472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Vstřikovací 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Sušičky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Extrudery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Regulované topné procesy</a:t>
            </a:r>
          </a:p>
          <a:p>
            <a:pPr algn="r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981" y="1447613"/>
            <a:ext cx="2743438" cy="292633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868" y="2567219"/>
            <a:ext cx="3090940" cy="309703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059" y="3293575"/>
            <a:ext cx="5079037" cy="26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5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7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čára 7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Stávající 2-pólová provedení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4686944"/>
            <a:ext cx="8507288" cy="1190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5" y="1358886"/>
            <a:ext cx="22764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02" y="3591569"/>
            <a:ext cx="2295640" cy="228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3568" y="2204864"/>
            <a:ext cx="3896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dirty="0"/>
              <a:t>R2A , 660Vrms/2x25A  nebo 2x 40A</a:t>
            </a:r>
          </a:p>
          <a:p>
            <a:r>
              <a:rPr lang="cs-CZ" dirty="0"/>
              <a:t>R2A..M pro motorickou zátěž</a:t>
            </a:r>
          </a:p>
          <a:p>
            <a:r>
              <a:rPr lang="cs-CZ" dirty="0"/>
              <a:t>2x výstup , 2x nezávislé  DC řídící vstupy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4437112"/>
            <a:ext cx="389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R2A..C, 660Vrms/2x25A nebo 2x40A</a:t>
            </a:r>
          </a:p>
          <a:p>
            <a:r>
              <a:rPr lang="cs-CZ" dirty="0"/>
              <a:t>2x výstup , 2x nezávislé  DC řídící vstupy</a:t>
            </a:r>
            <a:endParaRPr lang="en-GB" dirty="0"/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64" y="2555875"/>
            <a:ext cx="1997524" cy="253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93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řada RK2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273311"/>
            <a:ext cx="2276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39" y="3347930"/>
            <a:ext cx="2276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9" y="1535635"/>
            <a:ext cx="4978330" cy="288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1850" y="4513879"/>
            <a:ext cx="46874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Jedno  řízení pro  oba spínané póly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Ekonomické spínání </a:t>
            </a:r>
            <a:r>
              <a:rPr lang="cs-CZ" dirty="0" err="1"/>
              <a:t>spínání</a:t>
            </a:r>
            <a:r>
              <a:rPr lang="cs-CZ" dirty="0"/>
              <a:t> 3-fázové zátěže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Řízení  s  připojením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2pin </a:t>
            </a:r>
            <a:r>
              <a:rPr lang="cs-CZ" dirty="0" err="1"/>
              <a:t>konektor..RK..C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Vyjímatená</a:t>
            </a:r>
            <a:r>
              <a:rPr lang="cs-CZ" dirty="0"/>
              <a:t>  4-pólová   </a:t>
            </a:r>
            <a:r>
              <a:rPr lang="cs-CZ" dirty="0" err="1"/>
              <a:t>zástrčka..RK</a:t>
            </a:r>
            <a:r>
              <a:rPr lang="cs-CZ" dirty="0"/>
              <a:t>-P</a:t>
            </a:r>
          </a:p>
          <a:p>
            <a:pPr lvl="1"/>
            <a:r>
              <a:rPr lang="cs-CZ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38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řada RK</a:t>
            </a: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273311"/>
            <a:ext cx="2276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39" y="3347930"/>
            <a:ext cx="2276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71850" y="4513879"/>
            <a:ext cx="43673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2x nezávisle spínané póly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Topné procesy  pro potravinářská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Řízení  s  připojením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2pin </a:t>
            </a:r>
            <a:r>
              <a:rPr lang="cs-CZ" dirty="0" err="1"/>
              <a:t>konektor..RK..C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Vyjímatená</a:t>
            </a:r>
            <a:r>
              <a:rPr lang="cs-CZ" dirty="0"/>
              <a:t>  4-pólová   </a:t>
            </a:r>
            <a:r>
              <a:rPr lang="cs-CZ" dirty="0" err="1"/>
              <a:t>zástrčka..RK</a:t>
            </a:r>
            <a:r>
              <a:rPr lang="cs-CZ" dirty="0"/>
              <a:t>-P</a:t>
            </a:r>
          </a:p>
          <a:p>
            <a:pPr lvl="1"/>
            <a:r>
              <a:rPr lang="cs-CZ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4" y="1772816"/>
            <a:ext cx="431431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96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RK2, RK</a:t>
            </a: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.. Připojení řízení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148064" y="5013176"/>
            <a:ext cx="3816424" cy="56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cs-CZ" dirty="0"/>
              <a:t>RKD2...C   =4 pólová svorka</a:t>
            </a:r>
          </a:p>
          <a:p>
            <a:pPr lvl="0">
              <a:spcBef>
                <a:spcPct val="20000"/>
              </a:spcBef>
              <a:defRPr/>
            </a:pPr>
            <a:r>
              <a:rPr lang="cs-CZ" dirty="0"/>
              <a:t>RK2..C       =2 pólová svorka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71850" y="1437338"/>
            <a:ext cx="654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cs-CZ" dirty="0"/>
              <a:t>2 (4)pin konektor                      </a:t>
            </a:r>
            <a:r>
              <a:rPr lang="cs-CZ" dirty="0" err="1"/>
              <a:t>Vyjímatená</a:t>
            </a:r>
            <a:r>
              <a:rPr lang="cs-CZ" dirty="0"/>
              <a:t>  4-pólová   zástrčka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35" y="2319845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44" y="2290763"/>
            <a:ext cx="22923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91680" y="5013176"/>
            <a:ext cx="1769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RKD2...C   =4piny</a:t>
            </a:r>
          </a:p>
          <a:p>
            <a:r>
              <a:rPr lang="cs-CZ" dirty="0"/>
              <a:t>RK2..C       =2piny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40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Připojení zátěže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17" y="1629807"/>
            <a:ext cx="23907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44" y="1614982"/>
            <a:ext cx="208597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37586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RK2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61015" y="381089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RKD2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65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Parametry RK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590" y="1338708"/>
            <a:ext cx="6950042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11188" y="904875"/>
            <a:ext cx="7021512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000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altLang="it-IT" sz="3200" i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Objednací kód</a:t>
            </a:r>
            <a:endParaRPr lang="en-US" altLang="it-IT" sz="3200" i="0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Segnaposto piè di pagina 3"/>
          <p:cNvSpPr txBox="1">
            <a:spLocks noGrp="1"/>
          </p:cNvSpPr>
          <p:nvPr/>
        </p:nvSpPr>
        <p:spPr bwMode="auto">
          <a:xfrm>
            <a:off x="5076825" y="6453188"/>
            <a:ext cx="3924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000" dirty="0"/>
              <a:t> 	</a:t>
            </a:r>
          </a:p>
        </p:txBody>
      </p:sp>
      <p:sp>
        <p:nvSpPr>
          <p:cNvPr id="15364" name="Segnaposto data 2"/>
          <p:cNvSpPr txBox="1">
            <a:spLocks noGrp="1"/>
          </p:cNvSpPr>
          <p:nvPr/>
        </p:nvSpPr>
        <p:spPr bwMode="auto">
          <a:xfrm>
            <a:off x="250825" y="6416675"/>
            <a:ext cx="424973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400" dirty="0"/>
          </a:p>
        </p:txBody>
      </p:sp>
      <p:sp>
        <p:nvSpPr>
          <p:cNvPr id="153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36538" y="188913"/>
            <a:ext cx="88900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it-IT" sz="2000" b="1" dirty="0">
                <a:solidFill>
                  <a:schemeClr val="tx1"/>
                </a:solidFill>
              </a:rPr>
              <a:t>RK2, RKD2</a:t>
            </a:r>
            <a:endParaRPr lang="en-GB" altLang="it-IT" sz="2000" b="1" dirty="0">
              <a:solidFill>
                <a:schemeClr val="tx1"/>
              </a:solidFill>
            </a:endParaRPr>
          </a:p>
        </p:txBody>
      </p:sp>
      <p:grpSp>
        <p:nvGrpSpPr>
          <p:cNvPr id="15366" name="Group 31"/>
          <p:cNvGrpSpPr>
            <a:grpSpLocks/>
          </p:cNvGrpSpPr>
          <p:nvPr/>
        </p:nvGrpSpPr>
        <p:grpSpPr bwMode="auto">
          <a:xfrm>
            <a:off x="912813" y="2371725"/>
            <a:ext cx="1643062" cy="3214688"/>
            <a:chOff x="5178966" y="1316223"/>
            <a:chExt cx="2383318" cy="3213343"/>
          </a:xfrm>
        </p:grpSpPr>
        <p:sp>
          <p:nvSpPr>
            <p:cNvPr id="15396" name="TextBox 32"/>
            <p:cNvSpPr txBox="1">
              <a:spLocks noChangeArrowheads="1"/>
            </p:cNvSpPr>
            <p:nvPr/>
          </p:nvSpPr>
          <p:spPr bwMode="auto">
            <a:xfrm>
              <a:off x="5178966" y="3575880"/>
              <a:ext cx="2383318" cy="9536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Control type:</a:t>
              </a:r>
            </a:p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D: </a:t>
              </a:r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independent control</a:t>
              </a:r>
            </a:p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- :</a:t>
              </a:r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common control</a:t>
              </a:r>
            </a:p>
          </p:txBody>
        </p:sp>
        <p:cxnSp>
          <p:nvCxnSpPr>
            <p:cNvPr id="15397" name="Straight Connector 33"/>
            <p:cNvCxnSpPr>
              <a:cxnSpLocks noChangeShapeType="1"/>
            </p:cNvCxnSpPr>
            <p:nvPr/>
          </p:nvCxnSpPr>
          <p:spPr bwMode="auto">
            <a:xfrm>
              <a:off x="6869164" y="1316223"/>
              <a:ext cx="0" cy="225965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67" name="Group 34"/>
          <p:cNvGrpSpPr>
            <a:grpSpLocks/>
          </p:cNvGrpSpPr>
          <p:nvPr/>
        </p:nvGrpSpPr>
        <p:grpSpPr bwMode="auto">
          <a:xfrm>
            <a:off x="401638" y="2293938"/>
            <a:ext cx="893762" cy="1377950"/>
            <a:chOff x="5650585" y="2166031"/>
            <a:chExt cx="691419" cy="1811719"/>
          </a:xfrm>
        </p:grpSpPr>
        <p:sp>
          <p:nvSpPr>
            <p:cNvPr id="15394" name="TextBox 35"/>
            <p:cNvSpPr txBox="1">
              <a:spLocks noChangeArrowheads="1"/>
            </p:cNvSpPr>
            <p:nvPr/>
          </p:nvSpPr>
          <p:spPr bwMode="auto">
            <a:xfrm>
              <a:off x="5650585" y="3006745"/>
              <a:ext cx="691419" cy="9710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SSR series: </a:t>
              </a:r>
              <a:r>
                <a:rPr lang="en-GB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RK</a:t>
              </a:r>
            </a:p>
            <a:p>
              <a:pPr eaLnBrk="1" hangingPunct="1"/>
              <a:endParaRPr lang="en-GB" altLang="en-US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395" name="Straight Connector 36"/>
            <p:cNvCxnSpPr>
              <a:cxnSpLocks noChangeShapeType="1"/>
            </p:cNvCxnSpPr>
            <p:nvPr/>
          </p:nvCxnSpPr>
          <p:spPr bwMode="auto">
            <a:xfrm>
              <a:off x="5980415" y="2166031"/>
              <a:ext cx="0" cy="826545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68" name="Group 40"/>
          <p:cNvGrpSpPr>
            <a:grpSpLocks/>
          </p:cNvGrpSpPr>
          <p:nvPr/>
        </p:nvGrpSpPr>
        <p:grpSpPr bwMode="auto">
          <a:xfrm flipV="1">
            <a:off x="3281363" y="2371725"/>
            <a:ext cx="1471612" cy="3233738"/>
            <a:chOff x="4944383" y="3190175"/>
            <a:chExt cx="2134378" cy="3233862"/>
          </a:xfrm>
        </p:grpSpPr>
        <p:sp>
          <p:nvSpPr>
            <p:cNvPr id="15392" name="TextBox 41"/>
            <p:cNvSpPr txBox="1">
              <a:spLocks noChangeArrowheads="1"/>
            </p:cNvSpPr>
            <p:nvPr/>
          </p:nvSpPr>
          <p:spPr bwMode="auto">
            <a:xfrm rot="10800000">
              <a:off x="4944383" y="3190175"/>
              <a:ext cx="2134378" cy="95394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Switching mode:</a:t>
              </a:r>
            </a:p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A: </a:t>
              </a:r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zero cross </a:t>
              </a:r>
            </a:p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B: </a:t>
              </a:r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instant on</a:t>
              </a:r>
            </a:p>
            <a:p>
              <a:pPr eaLnBrk="1" hangingPunct="1"/>
              <a:endParaRPr lang="en-GB" altLang="en-US" sz="1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393" name="Straight Connector 42"/>
            <p:cNvCxnSpPr>
              <a:cxnSpLocks noChangeShapeType="1"/>
            </p:cNvCxnSpPr>
            <p:nvPr/>
          </p:nvCxnSpPr>
          <p:spPr bwMode="auto">
            <a:xfrm>
              <a:off x="6556103" y="4155412"/>
              <a:ext cx="0" cy="2268625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69" name="Group 43"/>
          <p:cNvGrpSpPr>
            <a:grpSpLocks/>
          </p:cNvGrpSpPr>
          <p:nvPr/>
        </p:nvGrpSpPr>
        <p:grpSpPr bwMode="auto">
          <a:xfrm flipV="1">
            <a:off x="2360613" y="2293938"/>
            <a:ext cx="1384300" cy="1547812"/>
            <a:chOff x="4940391" y="2311045"/>
            <a:chExt cx="1070113" cy="2354275"/>
          </a:xfrm>
        </p:grpSpPr>
        <p:sp>
          <p:nvSpPr>
            <p:cNvPr id="15390" name="TextBox 44"/>
            <p:cNvSpPr txBox="1">
              <a:spLocks noChangeArrowheads="1"/>
            </p:cNvSpPr>
            <p:nvPr/>
          </p:nvSpPr>
          <p:spPr bwMode="auto">
            <a:xfrm rot="10800000" flipH="1">
              <a:off x="4940391" y="2311045"/>
              <a:ext cx="1070113" cy="145089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No. of switching poles:</a:t>
              </a:r>
            </a:p>
            <a:p>
              <a:pPr eaLnBrk="1" hangingPunct="1"/>
              <a:r>
                <a:rPr lang="en-GB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2:</a:t>
              </a:r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2 switching poles</a:t>
              </a:r>
            </a:p>
          </p:txBody>
        </p:sp>
        <p:cxnSp>
          <p:nvCxnSpPr>
            <p:cNvPr id="15391" name="Straight Connector 45"/>
            <p:cNvCxnSpPr>
              <a:cxnSpLocks noChangeShapeType="1"/>
            </p:cNvCxnSpPr>
            <p:nvPr/>
          </p:nvCxnSpPr>
          <p:spPr bwMode="auto">
            <a:xfrm>
              <a:off x="5523308" y="3786390"/>
              <a:ext cx="0" cy="87893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70" name="Group 53"/>
          <p:cNvGrpSpPr>
            <a:grpSpLocks/>
          </p:cNvGrpSpPr>
          <p:nvPr/>
        </p:nvGrpSpPr>
        <p:grpSpPr bwMode="auto">
          <a:xfrm flipV="1">
            <a:off x="7416800" y="2371725"/>
            <a:ext cx="1563688" cy="3252788"/>
            <a:chOff x="5016245" y="2910943"/>
            <a:chExt cx="2267463" cy="3251667"/>
          </a:xfrm>
        </p:grpSpPr>
        <p:sp>
          <p:nvSpPr>
            <p:cNvPr id="15388" name="TextBox 54"/>
            <p:cNvSpPr txBox="1">
              <a:spLocks noChangeArrowheads="1"/>
            </p:cNvSpPr>
            <p:nvPr/>
          </p:nvSpPr>
          <p:spPr bwMode="auto">
            <a:xfrm rot="10800000">
              <a:off x="5016245" y="2910943"/>
              <a:ext cx="2267463" cy="9538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Control termination:</a:t>
              </a:r>
            </a:p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C: </a:t>
              </a:r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connector pins</a:t>
              </a:r>
            </a:p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P: </a:t>
              </a:r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spring plug</a:t>
              </a:r>
            </a:p>
          </p:txBody>
        </p:sp>
        <p:cxnSp>
          <p:nvCxnSpPr>
            <p:cNvPr id="15389" name="Straight Connector 55"/>
            <p:cNvCxnSpPr>
              <a:cxnSpLocks noChangeShapeType="1"/>
            </p:cNvCxnSpPr>
            <p:nvPr/>
          </p:nvCxnSpPr>
          <p:spPr bwMode="auto">
            <a:xfrm>
              <a:off x="6754249" y="3883746"/>
              <a:ext cx="0" cy="227886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71" name="Group 56"/>
          <p:cNvGrpSpPr>
            <a:grpSpLocks/>
          </p:cNvGrpSpPr>
          <p:nvPr/>
        </p:nvGrpSpPr>
        <p:grpSpPr bwMode="auto">
          <a:xfrm flipV="1">
            <a:off x="6769100" y="2293938"/>
            <a:ext cx="1658938" cy="1511300"/>
            <a:chOff x="4945642" y="2473059"/>
            <a:chExt cx="1539288" cy="1785206"/>
          </a:xfrm>
        </p:grpSpPr>
        <p:sp>
          <p:nvSpPr>
            <p:cNvPr id="15386" name="TextBox 57"/>
            <p:cNvSpPr txBox="1">
              <a:spLocks noChangeArrowheads="1"/>
            </p:cNvSpPr>
            <p:nvPr/>
          </p:nvSpPr>
          <p:spPr bwMode="auto">
            <a:xfrm rot="10800000" flipH="1">
              <a:off x="4945642" y="2473059"/>
              <a:ext cx="1539288" cy="11273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Current / pole:</a:t>
              </a:r>
            </a:p>
            <a:p>
              <a:pPr eaLnBrk="1" hangingPunct="1"/>
              <a:r>
                <a:rPr lang="en-GB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50: </a:t>
              </a:r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50 AAC</a:t>
              </a:r>
            </a:p>
            <a:p>
              <a:pPr eaLnBrk="1" hangingPunct="1"/>
              <a:r>
                <a:rPr lang="en-GB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51: </a:t>
              </a:r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50 AAC, high I²t</a:t>
              </a:r>
            </a:p>
            <a:p>
              <a:pPr eaLnBrk="1" hangingPunct="1"/>
              <a:r>
                <a:rPr lang="en-GB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75: </a:t>
              </a:r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75 AAC</a:t>
              </a:r>
            </a:p>
          </p:txBody>
        </p:sp>
        <p:cxnSp>
          <p:nvCxnSpPr>
            <p:cNvPr id="15387" name="Straight Connector 58"/>
            <p:cNvCxnSpPr>
              <a:cxnSpLocks noChangeShapeType="1"/>
            </p:cNvCxnSpPr>
            <p:nvPr/>
          </p:nvCxnSpPr>
          <p:spPr bwMode="auto">
            <a:xfrm>
              <a:off x="5680670" y="3607566"/>
              <a:ext cx="0" cy="650699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" name="TextBox 3"/>
          <p:cNvSpPr txBox="1"/>
          <p:nvPr/>
        </p:nvSpPr>
        <p:spPr>
          <a:xfrm>
            <a:off x="107504" y="1754919"/>
            <a:ext cx="1295400" cy="61436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RK</a:t>
            </a:r>
          </a:p>
        </p:txBody>
      </p:sp>
      <p:sp>
        <p:nvSpPr>
          <p:cNvPr id="15" name="TextBox 46"/>
          <p:cNvSpPr txBox="1"/>
          <p:nvPr/>
        </p:nvSpPr>
        <p:spPr>
          <a:xfrm>
            <a:off x="1855341" y="1754919"/>
            <a:ext cx="596900" cy="61436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16" name="TextBox 48"/>
          <p:cNvSpPr txBox="1"/>
          <p:nvPr/>
        </p:nvSpPr>
        <p:spPr>
          <a:xfrm>
            <a:off x="2903091" y="1754919"/>
            <a:ext cx="755650" cy="61436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17" name="TextBox 49"/>
          <p:cNvSpPr txBox="1"/>
          <p:nvPr/>
        </p:nvSpPr>
        <p:spPr>
          <a:xfrm>
            <a:off x="4111179" y="1754919"/>
            <a:ext cx="498475" cy="61595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grpSp>
        <p:nvGrpSpPr>
          <p:cNvPr id="15376" name="Group 60"/>
          <p:cNvGrpSpPr>
            <a:grpSpLocks/>
          </p:cNvGrpSpPr>
          <p:nvPr/>
        </p:nvGrpSpPr>
        <p:grpSpPr bwMode="auto">
          <a:xfrm flipV="1">
            <a:off x="5688013" y="2362200"/>
            <a:ext cx="1368425" cy="3244850"/>
            <a:chOff x="5445717" y="3169778"/>
            <a:chExt cx="1985621" cy="3244481"/>
          </a:xfrm>
        </p:grpSpPr>
        <p:sp>
          <p:nvSpPr>
            <p:cNvPr id="15384" name="TextBox 41"/>
            <p:cNvSpPr txBox="1">
              <a:spLocks noChangeArrowheads="1"/>
            </p:cNvSpPr>
            <p:nvPr/>
          </p:nvSpPr>
          <p:spPr bwMode="auto">
            <a:xfrm rot="10800000">
              <a:off x="5445717" y="3169778"/>
              <a:ext cx="1985621" cy="9539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Control voltage:</a:t>
              </a:r>
            </a:p>
            <a:p>
              <a:pPr eaLnBrk="1" hangingPunct="1"/>
              <a:r>
                <a:rPr lang="en-GB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D: </a:t>
              </a:r>
              <a:r>
                <a:rPr lang="en-GB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4-32 VDC</a:t>
              </a:r>
            </a:p>
            <a:p>
              <a:pPr eaLnBrk="1" hangingPunct="1"/>
              <a:endParaRPr lang="en-GB" altLang="en-US" sz="140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eaLnBrk="1" hangingPunct="1"/>
              <a:endParaRPr lang="en-GB" altLang="en-US" sz="1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385" name="Straight Connector 62"/>
            <p:cNvCxnSpPr>
              <a:cxnSpLocks noChangeShapeType="1"/>
            </p:cNvCxnSpPr>
            <p:nvPr/>
          </p:nvCxnSpPr>
          <p:spPr bwMode="auto">
            <a:xfrm>
              <a:off x="6726466" y="4139630"/>
              <a:ext cx="0" cy="2274629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77" name="Group 63"/>
          <p:cNvGrpSpPr>
            <a:grpSpLocks/>
          </p:cNvGrpSpPr>
          <p:nvPr/>
        </p:nvGrpSpPr>
        <p:grpSpPr bwMode="auto">
          <a:xfrm flipV="1">
            <a:off x="4752975" y="2293938"/>
            <a:ext cx="1298575" cy="1522412"/>
            <a:chOff x="5128889" y="2534860"/>
            <a:chExt cx="1004789" cy="2316183"/>
          </a:xfrm>
        </p:grpSpPr>
        <p:sp>
          <p:nvSpPr>
            <p:cNvPr id="15382" name="TextBox 44"/>
            <p:cNvSpPr txBox="1">
              <a:spLocks noChangeArrowheads="1"/>
            </p:cNvSpPr>
            <p:nvPr/>
          </p:nvSpPr>
          <p:spPr bwMode="auto">
            <a:xfrm rot="10800000" flipH="1">
              <a:off x="5128889" y="2534860"/>
              <a:ext cx="1004789" cy="145129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Output voltage:</a:t>
              </a:r>
            </a:p>
            <a:p>
              <a:pPr eaLnBrk="1" hangingPunct="1"/>
              <a:r>
                <a:rPr lang="en-GB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23:</a:t>
              </a:r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24-265 VAC</a:t>
              </a:r>
            </a:p>
            <a:p>
              <a:pPr eaLnBrk="1" hangingPunct="1"/>
              <a:r>
                <a:rPr lang="en-GB" altLang="en-US" sz="14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60:</a:t>
              </a:r>
              <a:r>
                <a:rPr lang="en-GB" altLang="en-US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42-660 VAC</a:t>
              </a:r>
            </a:p>
          </p:txBody>
        </p:sp>
        <p:cxnSp>
          <p:nvCxnSpPr>
            <p:cNvPr id="15383" name="Straight Connector 65"/>
            <p:cNvCxnSpPr>
              <a:cxnSpLocks noChangeShapeType="1"/>
            </p:cNvCxnSpPr>
            <p:nvPr/>
          </p:nvCxnSpPr>
          <p:spPr bwMode="auto">
            <a:xfrm flipH="1">
              <a:off x="5631283" y="3986399"/>
              <a:ext cx="1229" cy="864644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66"/>
          <p:cNvSpPr txBox="1"/>
          <p:nvPr/>
        </p:nvSpPr>
        <p:spPr>
          <a:xfrm>
            <a:off x="5062091" y="1754919"/>
            <a:ext cx="757238" cy="61436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60</a:t>
            </a:r>
          </a:p>
        </p:txBody>
      </p:sp>
      <p:sp>
        <p:nvSpPr>
          <p:cNvPr id="21" name="TextBox 67"/>
          <p:cNvSpPr txBox="1"/>
          <p:nvPr/>
        </p:nvSpPr>
        <p:spPr>
          <a:xfrm>
            <a:off x="6271766" y="1754919"/>
            <a:ext cx="496888" cy="61436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</a:p>
        </p:txBody>
      </p:sp>
      <p:sp>
        <p:nvSpPr>
          <p:cNvPr id="22" name="TextBox 69"/>
          <p:cNvSpPr txBox="1"/>
          <p:nvPr/>
        </p:nvSpPr>
        <p:spPr>
          <a:xfrm>
            <a:off x="7219504" y="1751744"/>
            <a:ext cx="755650" cy="61436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51</a:t>
            </a:r>
          </a:p>
        </p:txBody>
      </p:sp>
      <p:sp>
        <p:nvSpPr>
          <p:cNvPr id="23" name="TextBox 70"/>
          <p:cNvSpPr txBox="1"/>
          <p:nvPr/>
        </p:nvSpPr>
        <p:spPr>
          <a:xfrm>
            <a:off x="8427591" y="1754919"/>
            <a:ext cx="498475" cy="61436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sz="3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17498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844824"/>
            <a:ext cx="8507288" cy="4032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Proudový rozsah  2x75A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Spínání motorické zátěže – 12A/pól  (5,5kW/400V)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Úspora místa v rozvaděči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Snadná montáž a instalace , </a:t>
            </a:r>
            <a:r>
              <a:rPr lang="cs-CZ" sz="2000" dirty="0" err="1"/>
              <a:t>teplovodivá</a:t>
            </a:r>
            <a:r>
              <a:rPr lang="cs-CZ" sz="2000" dirty="0"/>
              <a:t> podložka, vyjímatelný konektor pro řízení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Vysoká hodnota I2t – 9800A2s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Verze se </a:t>
            </a:r>
            <a:r>
              <a:rPr lang="cs-CZ" sz="2000" dirty="0" err="1"/>
              <a:t>spénáním</a:t>
            </a:r>
            <a:r>
              <a:rPr lang="cs-CZ" sz="2000" dirty="0"/>
              <a:t> v nule nebo s okamžitým spínáním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707529"/>
            <a:ext cx="3438442" cy="926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811" y="4073795"/>
            <a:ext cx="1224136" cy="1088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853" y="4102873"/>
            <a:ext cx="1112147" cy="10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0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513</Words>
  <Application>Microsoft Office PowerPoint</Application>
  <PresentationFormat>Předvádění na obrazovce (4:3)</PresentationFormat>
  <Paragraphs>115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Polovodičové spínače </vt:lpstr>
      <vt:lpstr>Stávající 2-pólová provedení</vt:lpstr>
      <vt:lpstr>Nová řada RK2</vt:lpstr>
      <vt:lpstr>Nová řada RKD2</vt:lpstr>
      <vt:lpstr>RK2, RKD2 .. Připojení řízení</vt:lpstr>
      <vt:lpstr>Připojení zátěže </vt:lpstr>
      <vt:lpstr>Parametry RK</vt:lpstr>
      <vt:lpstr>RK2, RKD2</vt:lpstr>
      <vt:lpstr>Výhody</vt:lpstr>
      <vt:lpstr>Výhody</vt:lpstr>
      <vt:lpstr>Použití –tepelné procesy  -potravinářství, pivovarnictví</vt:lpstr>
      <vt:lpstr>Použití – tepelné procesy  -plastikářství a gumárenství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Vanderka Milan</dc:creator>
  <cp:lastModifiedBy>Smidrkal</cp:lastModifiedBy>
  <cp:revision>385</cp:revision>
  <dcterms:created xsi:type="dcterms:W3CDTF">2013-04-30T07:42:43Z</dcterms:created>
  <dcterms:modified xsi:type="dcterms:W3CDTF">2018-06-26T21:50:34Z</dcterms:modified>
</cp:coreProperties>
</file>